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58" r:id="rId3"/>
    <p:sldId id="268" r:id="rId4"/>
    <p:sldId id="269" r:id="rId5"/>
    <p:sldId id="270" r:id="rId6"/>
    <p:sldId id="272" r:id="rId7"/>
    <p:sldId id="257" r:id="rId8"/>
    <p:sldId id="271" r:id="rId9"/>
    <p:sldId id="273" r:id="rId10"/>
    <p:sldId id="259" r:id="rId11"/>
    <p:sldId id="274" r:id="rId12"/>
    <p:sldId id="260" r:id="rId13"/>
    <p:sldId id="275" r:id="rId14"/>
    <p:sldId id="262" r:id="rId15"/>
    <p:sldId id="276" r:id="rId16"/>
    <p:sldId id="277" r:id="rId17"/>
    <p:sldId id="264" r:id="rId18"/>
    <p:sldId id="278" r:id="rId19"/>
    <p:sldId id="263" r:id="rId20"/>
    <p:sldId id="279" r:id="rId21"/>
    <p:sldId id="280" r:id="rId22"/>
    <p:sldId id="26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44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030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84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838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9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825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353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98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604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935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Friday, February 4,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8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Friday, February 4, 2022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88009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napati/RsaCtfTool/blob/master/attacks/single_key/pastctfprimes.py" TargetMode="External"/><Relationship Id="rId2" Type="http://schemas.openxmlformats.org/officeDocument/2006/relationships/hyperlink" Target="https://infosecwriteups.com/rsa-attacks-common-modulus-7bdb34f331a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RSA_numbers" TargetMode="External"/><Relationship Id="rId4" Type="http://schemas.openxmlformats.org/officeDocument/2006/relationships/hyperlink" Target="https://www.alpertron.com.ar/ECM.HT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9D56169-4870-4908-8F4A-F23D3D138A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9"/>
          <a:stretch/>
        </p:blipFill>
        <p:spPr>
          <a:xfrm>
            <a:off x="20" y="-132081"/>
            <a:ext cx="12191980" cy="685757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19FDB4D-987D-4C87-A179-9D4616AB2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9931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D22FFB-9473-44A8-9830-5E76AD5D84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9534" y="504966"/>
            <a:ext cx="8952932" cy="3043213"/>
          </a:xfrm>
        </p:spPr>
        <p:txBody>
          <a:bodyPr anchor="b">
            <a:noAutofit/>
          </a:bodyPr>
          <a:lstStyle/>
          <a:p>
            <a:r>
              <a:rPr lang="en-US" sz="2800" cap="none" dirty="0">
                <a:solidFill>
                  <a:schemeClr val="bg1"/>
                </a:solidFill>
              </a:rPr>
              <a:t>FAuEanGel3rugTVFVCD4GzC+iP1zMjsFDaApzEMhWHLYB1pj2cPkfvNc4Bb6ecB9xkd5o9g6xmi7LMu5fcHanXO/h8BrKj0ww+zh/7dhXf+qZyEFU4a9poFduqCP/</a:t>
            </a:r>
            <a:r>
              <a:rPr lang="en-US" sz="2800" cap="none" dirty="0" err="1">
                <a:solidFill>
                  <a:schemeClr val="bg1"/>
                </a:solidFill>
              </a:rPr>
              <a:t>Zh+CELTLo</a:t>
            </a:r>
            <a:r>
              <a:rPr lang="en-US" sz="2800" cap="none" dirty="0">
                <a:solidFill>
                  <a:schemeClr val="bg1"/>
                </a:solidFill>
              </a:rPr>
              <a:t>/gLEjPHMI7CmE9qZRGvcGL+oVCVsyxlJLX5Uo=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DBDCE-8C4C-48FC-A4F5-2D1521285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0191" y="3749746"/>
            <a:ext cx="6291618" cy="2208321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fWrGwfuFZFHMJwLWHfsJv47XcdTQ8csW+/IZ0vnepg6gvqqHnxOkAVpI4hicyw1G5IQgdDlzQ6Cm05lXlEC9NsXiHV30FheJ7o6x4cjC2oG4rXjv5ZKp/rUoUKr+7XXsKdhTwqBnJ3ZqSzDyYucYOIZDmVTvpt3XVpVYJxkwZnE=</a:t>
            </a:r>
          </a:p>
        </p:txBody>
      </p:sp>
    </p:spTree>
    <p:extLst>
      <p:ext uri="{BB962C8B-B14F-4D97-AF65-F5344CB8AC3E}">
        <p14:creationId xmlns:p14="http://schemas.microsoft.com/office/powerpoint/2010/main" val="3935336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418E4-6EF4-4F12-A73D-54B059A4F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2633472"/>
          </a:xfrm>
        </p:spPr>
        <p:txBody>
          <a:bodyPr>
            <a:noAutofit/>
          </a:bodyPr>
          <a:lstStyle/>
          <a:p>
            <a:r>
              <a:rPr lang="en-US" sz="2000" cap="none" dirty="0"/>
              <a:t>RpRB/7FdtDHIeTi+i3pDUXQRVgHrhKJ82g/IX5ZEsW5sHE8hhx10Y2HUBVhEJt1lIzcIjfuIStZbgIDzT/X3iNIm/LUuMoF9aJ+vpPJMQXGsMYLlvjWMY2yaSTvNA/ZG1GnwYJs0+xOOXHYjGxpNgYAPO6//XqQO18JrBGkt9FuLJdOgRKFZmS7uFn4Gr5sjYDFowULBqaWT7j73bntASrBRdMs7hxWfjN63N1T+Pt+KD3eYwr+Kz+N+Lwyyd5FX2+EhmJL81/zEfrN4DkE4tjzLQfLNblENv514jt9U20RGcPKtF7EXAvds4iGgwT8A7X/XPvtzVPP0jKmGzMnPeQ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BDF89-55FE-4051-A567-1469E62F4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3613212"/>
            <a:ext cx="10241280" cy="245840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vtFPO9mPPDoLjDSAwMovN0JEuy9zZrG6RKM7lpQ1tvKKnQP+sRXXGds2gZ44JhQK9xX835BBbCAfBFF0jtkmBIBSBBCmECFuxllHpYIQZVWzQfLlQ84sL7g3Iq6xOTaduX6BeJSbpyrEq7QeNDQsL7AQVJMhKu7G9XQ02Vw3r3wLDr/JIVhGH7lAgB7lx3tj+yd0F3ou21KYF88/+aSXz7Ttf5ivJWUbkyyQDUbwqPhH7fpn1J4Yl/RZ+4peGuut6fkKpZjxnsBCRfL2Yobh6YgHETk0rWQRFhLfczDMYnUy+TvkV7EFtyIGqrDeP3ngyh+Kq9DyorXiI55pyHk+w==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231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418E4-6EF4-4F12-A73D-54B059A4F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attacks on </a:t>
            </a:r>
            <a:r>
              <a:rPr lang="en-US" dirty="0" err="1"/>
              <a:t>rsa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BDF89-55FE-4051-A567-1469E62F4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message, same modulus, different exponent</a:t>
            </a:r>
          </a:p>
          <a:p>
            <a:r>
              <a:rPr lang="en-US" dirty="0"/>
              <a:t>Low private exponent (Wiener’s Attack)</a:t>
            </a:r>
          </a:p>
          <a:p>
            <a:r>
              <a:rPr lang="en-US" dirty="0"/>
              <a:t>Known Factorizations</a:t>
            </a:r>
          </a:p>
          <a:p>
            <a:r>
              <a:rPr lang="en-US" dirty="0"/>
              <a:t>Timing Attacks (Kocher’s Attack)</a:t>
            </a:r>
          </a:p>
          <a:p>
            <a:r>
              <a:rPr lang="en-US" dirty="0"/>
              <a:t>Shor’s Algorithm (Quantum Computing)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826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64344-7EC3-44E2-B257-9715CEB12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cap="none" dirty="0"/>
              <a:t>LI+dbjBx1vF+W/aqw8gk1LzgbHKILV5gWXMN/bqYP3cKmkeeseW4E7pXjDVssrh5rru7MZdiqdeeyBf0zU3Uag==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C3427-9D53-4A13-B1C3-B409F26BD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will likely </a:t>
            </a:r>
            <a:r>
              <a:rPr lang="en-US" i="1" dirty="0"/>
              <a:t>only</a:t>
            </a:r>
            <a:r>
              <a:rPr lang="en-US" dirty="0"/>
              <a:t> occur in CTF-style situations, as the attack is rather contrived.</a:t>
            </a:r>
          </a:p>
          <a:p>
            <a:r>
              <a:rPr lang="en-US" dirty="0"/>
              <a:t>A message is sent twice using the same modulus, </a:t>
            </a:r>
            <a:r>
              <a:rPr lang="en-US" i="1" dirty="0"/>
              <a:t>n</a:t>
            </a:r>
            <a:r>
              <a:rPr lang="en-US" dirty="0"/>
              <a:t>, but different encryption exponents, </a:t>
            </a:r>
            <a:r>
              <a:rPr lang="en-US" i="1" dirty="0"/>
              <a:t>e</a:t>
            </a:r>
            <a:r>
              <a:rPr lang="en-US" i="1" baseline="-25000" dirty="0"/>
              <a:t>1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e</a:t>
            </a:r>
            <a:r>
              <a:rPr lang="en-US" i="1" baseline="-25000" dirty="0"/>
              <a:t>2</a:t>
            </a:r>
            <a:r>
              <a:rPr lang="en-US" dirty="0"/>
              <a:t>.</a:t>
            </a:r>
          </a:p>
          <a:p>
            <a:r>
              <a:rPr lang="en-US" dirty="0"/>
              <a:t>The plaintext message can be recovered if </a:t>
            </a:r>
            <a:r>
              <a:rPr lang="en-US" i="1" dirty="0"/>
              <a:t>e</a:t>
            </a:r>
            <a:r>
              <a:rPr lang="en-US" i="1" baseline="-25000" dirty="0"/>
              <a:t>1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e</a:t>
            </a:r>
            <a:r>
              <a:rPr lang="en-US" i="1" baseline="-25000" dirty="0"/>
              <a:t>2 </a:t>
            </a:r>
            <a:r>
              <a:rPr lang="en-US" dirty="0"/>
              <a:t> are coprime (that is, their greatest common denominator is 1) and at least one of the ciphertexts is also coprime with </a:t>
            </a:r>
            <a:r>
              <a:rPr lang="en-US" i="1" dirty="0"/>
              <a:t>n.</a:t>
            </a:r>
            <a:endParaRPr lang="en-US" dirty="0"/>
          </a:p>
          <a:p>
            <a:r>
              <a:rPr lang="en-US" dirty="0"/>
              <a:t>Given that </a:t>
            </a:r>
            <a:r>
              <a:rPr lang="en-US" i="1" dirty="0"/>
              <a:t>e</a:t>
            </a:r>
            <a:r>
              <a:rPr lang="en-US" i="1" baseline="-25000" dirty="0"/>
              <a:t>1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e</a:t>
            </a:r>
            <a:r>
              <a:rPr lang="en-US" i="1" baseline="-25000" dirty="0"/>
              <a:t>2 </a:t>
            </a:r>
            <a:r>
              <a:rPr lang="en-US" dirty="0"/>
              <a:t> are coprime, there must exist integers </a:t>
            </a:r>
            <a:r>
              <a:rPr lang="en-US" i="1" dirty="0"/>
              <a:t>x</a:t>
            </a:r>
            <a:r>
              <a:rPr lang="en-US" dirty="0"/>
              <a:t> and </a:t>
            </a:r>
            <a:r>
              <a:rPr lang="en-US" i="1" dirty="0"/>
              <a:t>y </a:t>
            </a:r>
            <a:r>
              <a:rPr lang="en-US" dirty="0"/>
              <a:t>such that </a:t>
            </a:r>
            <a:r>
              <a:rPr lang="en-US" i="1" dirty="0"/>
              <a:t>xe</a:t>
            </a:r>
            <a:r>
              <a:rPr lang="en-US" i="1" baseline="-25000" dirty="0"/>
              <a:t>1</a:t>
            </a:r>
            <a:r>
              <a:rPr lang="en-US" i="1" dirty="0"/>
              <a:t> </a:t>
            </a:r>
            <a:r>
              <a:rPr lang="en-US" dirty="0"/>
              <a:t>+ </a:t>
            </a:r>
            <a:r>
              <a:rPr lang="en-US" i="1" dirty="0"/>
              <a:t>ye</a:t>
            </a:r>
            <a:r>
              <a:rPr lang="en-US" i="1" baseline="-25000" dirty="0"/>
              <a:t>2</a:t>
            </a:r>
            <a:r>
              <a:rPr lang="en-US" i="1" dirty="0"/>
              <a:t> </a:t>
            </a:r>
            <a:r>
              <a:rPr lang="en-US" dirty="0"/>
              <a:t>= 1.</a:t>
            </a:r>
          </a:p>
          <a:p>
            <a:r>
              <a:rPr lang="en-US" dirty="0"/>
              <a:t>Your plaintext message is then equal to </a:t>
            </a:r>
            <a:r>
              <a:rPr lang="en-US" i="1" dirty="0"/>
              <a:t>c</a:t>
            </a:r>
            <a:r>
              <a:rPr lang="en-US" i="1" baseline="-25000" dirty="0"/>
              <a:t>1</a:t>
            </a:r>
            <a:r>
              <a:rPr lang="en-US" i="1" baseline="30000" dirty="0"/>
              <a:t>x</a:t>
            </a:r>
            <a:r>
              <a:rPr lang="en-US" i="1" dirty="0"/>
              <a:t> * (c</a:t>
            </a:r>
            <a:r>
              <a:rPr lang="en-US" i="1" baseline="-25000" dirty="0"/>
              <a:t>2</a:t>
            </a:r>
            <a:r>
              <a:rPr lang="en-US" i="1" baseline="30000" dirty="0"/>
              <a:t>-1</a:t>
            </a:r>
            <a:r>
              <a:rPr lang="en-US" i="1" dirty="0"/>
              <a:t>) </a:t>
            </a:r>
            <a:r>
              <a:rPr lang="en-US" i="1" baseline="30000" dirty="0"/>
              <a:t>–y</a:t>
            </a:r>
            <a:r>
              <a:rPr lang="en-US" i="1" dirty="0"/>
              <a:t> </a:t>
            </a:r>
            <a:r>
              <a:rPr lang="en-US" dirty="0"/>
              <a:t>mod (</a:t>
            </a:r>
            <a:r>
              <a:rPr lang="en-US" i="1" dirty="0"/>
              <a:t>n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056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64344-7EC3-44E2-B257-9715CEB12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modulus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C3427-9D53-4A13-B1C3-B409F26BD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will likely </a:t>
            </a:r>
            <a:r>
              <a:rPr lang="en-US" i="1" dirty="0"/>
              <a:t>only</a:t>
            </a:r>
            <a:r>
              <a:rPr lang="en-US" dirty="0"/>
              <a:t> occur in CTF-style situations, as the attack is rather contrived.</a:t>
            </a:r>
          </a:p>
          <a:p>
            <a:r>
              <a:rPr lang="en-US" dirty="0"/>
              <a:t>A message is sent twice using the same modulus, </a:t>
            </a:r>
            <a:r>
              <a:rPr lang="en-US" i="1" dirty="0"/>
              <a:t>n</a:t>
            </a:r>
            <a:r>
              <a:rPr lang="en-US" dirty="0"/>
              <a:t>, but different encryption exponents, </a:t>
            </a:r>
            <a:r>
              <a:rPr lang="en-US" i="1" dirty="0"/>
              <a:t>e</a:t>
            </a:r>
            <a:r>
              <a:rPr lang="en-US" i="1" baseline="-25000" dirty="0"/>
              <a:t>1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e</a:t>
            </a:r>
            <a:r>
              <a:rPr lang="en-US" i="1" baseline="-25000" dirty="0"/>
              <a:t>2</a:t>
            </a:r>
            <a:r>
              <a:rPr lang="en-US" dirty="0"/>
              <a:t>.</a:t>
            </a:r>
          </a:p>
          <a:p>
            <a:r>
              <a:rPr lang="en-US" dirty="0"/>
              <a:t>The plaintext message can be recovered if </a:t>
            </a:r>
            <a:r>
              <a:rPr lang="en-US" i="1" dirty="0"/>
              <a:t>e</a:t>
            </a:r>
            <a:r>
              <a:rPr lang="en-US" i="1" baseline="-25000" dirty="0"/>
              <a:t>1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e</a:t>
            </a:r>
            <a:r>
              <a:rPr lang="en-US" i="1" baseline="-25000" dirty="0"/>
              <a:t>2 </a:t>
            </a:r>
            <a:r>
              <a:rPr lang="en-US" dirty="0"/>
              <a:t> are coprime (that is, their greatest common denominator is 1) and at least one of the ciphertexts is also coprime with </a:t>
            </a:r>
            <a:r>
              <a:rPr lang="en-US" i="1" dirty="0"/>
              <a:t>n.</a:t>
            </a:r>
            <a:endParaRPr lang="en-US" dirty="0"/>
          </a:p>
          <a:p>
            <a:r>
              <a:rPr lang="en-US" dirty="0"/>
              <a:t>Given that </a:t>
            </a:r>
            <a:r>
              <a:rPr lang="en-US" i="1" dirty="0"/>
              <a:t>e</a:t>
            </a:r>
            <a:r>
              <a:rPr lang="en-US" i="1" baseline="-25000" dirty="0"/>
              <a:t>1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e</a:t>
            </a:r>
            <a:r>
              <a:rPr lang="en-US" i="1" baseline="-25000" dirty="0"/>
              <a:t>2 </a:t>
            </a:r>
            <a:r>
              <a:rPr lang="en-US" dirty="0"/>
              <a:t> are coprime, there must exist integers </a:t>
            </a:r>
            <a:r>
              <a:rPr lang="en-US" i="1" dirty="0"/>
              <a:t>x</a:t>
            </a:r>
            <a:r>
              <a:rPr lang="en-US" dirty="0"/>
              <a:t> and </a:t>
            </a:r>
            <a:r>
              <a:rPr lang="en-US" i="1" dirty="0"/>
              <a:t>y </a:t>
            </a:r>
            <a:r>
              <a:rPr lang="en-US" dirty="0"/>
              <a:t>such that </a:t>
            </a:r>
            <a:r>
              <a:rPr lang="en-US" i="1" dirty="0"/>
              <a:t>xe</a:t>
            </a:r>
            <a:r>
              <a:rPr lang="en-US" i="1" baseline="-25000" dirty="0"/>
              <a:t>1</a:t>
            </a:r>
            <a:r>
              <a:rPr lang="en-US" i="1" dirty="0"/>
              <a:t> </a:t>
            </a:r>
            <a:r>
              <a:rPr lang="en-US" dirty="0"/>
              <a:t>+ </a:t>
            </a:r>
            <a:r>
              <a:rPr lang="en-US" i="1" dirty="0"/>
              <a:t>ye</a:t>
            </a:r>
            <a:r>
              <a:rPr lang="en-US" i="1" baseline="-25000" dirty="0"/>
              <a:t>2</a:t>
            </a:r>
            <a:r>
              <a:rPr lang="en-US" i="1" dirty="0"/>
              <a:t> </a:t>
            </a:r>
            <a:r>
              <a:rPr lang="en-US" dirty="0"/>
              <a:t>= 1.</a:t>
            </a:r>
          </a:p>
          <a:p>
            <a:r>
              <a:rPr lang="en-US" dirty="0"/>
              <a:t>Your plaintext message is then equal to </a:t>
            </a:r>
            <a:r>
              <a:rPr lang="en-US" i="1" dirty="0"/>
              <a:t>c</a:t>
            </a:r>
            <a:r>
              <a:rPr lang="en-US" i="1" baseline="-25000" dirty="0"/>
              <a:t>1</a:t>
            </a:r>
            <a:r>
              <a:rPr lang="en-US" i="1" baseline="30000" dirty="0"/>
              <a:t>x</a:t>
            </a:r>
            <a:r>
              <a:rPr lang="en-US" i="1" dirty="0"/>
              <a:t> * (c</a:t>
            </a:r>
            <a:r>
              <a:rPr lang="en-US" i="1" baseline="-25000" dirty="0"/>
              <a:t>2</a:t>
            </a:r>
            <a:r>
              <a:rPr lang="en-US" i="1" baseline="30000" dirty="0"/>
              <a:t>-1</a:t>
            </a:r>
            <a:r>
              <a:rPr lang="en-US" i="1" dirty="0"/>
              <a:t>) </a:t>
            </a:r>
            <a:r>
              <a:rPr lang="en-US" i="1" baseline="30000" dirty="0"/>
              <a:t>–y</a:t>
            </a:r>
            <a:r>
              <a:rPr lang="en-US" i="1" dirty="0"/>
              <a:t> </a:t>
            </a:r>
            <a:r>
              <a:rPr lang="en-US" dirty="0"/>
              <a:t>mod (</a:t>
            </a:r>
            <a:r>
              <a:rPr lang="en-US" i="1" dirty="0"/>
              <a:t>n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532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14BB3-35A5-4657-A1EF-DDCD7F4D5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cap="none" dirty="0"/>
              <a:t>uxQShtT5LjW0uPcJLYH1kUUEKPtFGhBRGN4ivYfGVDnaW31cUsxGqQdYqZl/EDHLU/5oBmKiw/uiHo8KjOpIUQ==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EBB07A-E672-417F-B39D-A712058B45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Efficient solution when </a:t>
                </a:r>
                <a:r>
                  <a:rPr lang="en-US" i="1" dirty="0"/>
                  <a:t>d</a:t>
                </a:r>
                <a:r>
                  <a:rPr lang="en-US" dirty="0"/>
                  <a:t> &lt;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m:rPr>
                            <m:brk m:alnAt="7"/>
                          </m:rPr>
                          <a:rPr lang="en-US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deg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endParaRPr lang="en-US" baseline="-25000" dirty="0"/>
              </a:p>
              <a:p>
                <a:r>
                  <a:rPr lang="en-US" dirty="0"/>
                  <a:t>Relies on finding the continued fraction expansion of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A continued fraction attempts to express a given fraction in the smallest numbers possible.</a:t>
                </a:r>
              </a:p>
              <a:p>
                <a:pPr lvl="1"/>
                <a:r>
                  <a:rPr lang="en-US" dirty="0"/>
                  <a:t>For instance, given public exponent 17,993 and modulus 90,581, the continued fraction expansion of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5+ 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29+ 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4+ 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1+ </m:t>
                                    </m:r>
                                    <m:f>
                                      <m:f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3+ </m:t>
                                        </m:r>
                                        <m:f>
                                          <m:f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2+ </m:t>
                                            </m:r>
                                            <m:f>
                                              <m:f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4+ </m:t>
                                                </m:r>
                                                <m:f>
                                                  <m:f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3</m:t>
                                                    </m:r>
                                                  </m:den>
                                                </m:f>
                                              </m:den>
                                            </m:f>
                                          </m:den>
                                        </m:f>
                                      </m:den>
                                    </m:f>
                                  </m:den>
                                </m:f>
                              </m:den>
                            </m:f>
                          </m:den>
                        </m:f>
                      </m:den>
                    </m:f>
                  </m:oMath>
                </a14:m>
                <a:r>
                  <a:rPr lang="en-US" dirty="0"/>
                  <a:t>, or, in linear form, [0; 5, 29, 4, 1, 3, 2, 4, 3]</a:t>
                </a:r>
                <a:br>
                  <a:rPr lang="en-US" dirty="0"/>
                </a:b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EBB07A-E672-417F-B39D-A712058B45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2548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14BB3-35A5-4657-A1EF-DDCD7F4D5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private exponent(Wiener’s Attack)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EBB07A-E672-417F-B39D-A712058B45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Efficient solution when </a:t>
                </a:r>
                <a:r>
                  <a:rPr lang="en-US" i="1" dirty="0"/>
                  <a:t>d</a:t>
                </a:r>
                <a:r>
                  <a:rPr lang="en-US" dirty="0"/>
                  <a:t> &lt;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m:rPr>
                            <m:brk m:alnAt="7"/>
                          </m:rPr>
                          <a:rPr lang="en-US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deg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endParaRPr lang="en-US" baseline="-25000" dirty="0"/>
              </a:p>
              <a:p>
                <a:r>
                  <a:rPr lang="en-US" dirty="0"/>
                  <a:t>Relies on finding the continued fraction expansion of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A continued fraction attempts to express a given fraction in the smallest numbers possible.</a:t>
                </a:r>
              </a:p>
              <a:p>
                <a:pPr lvl="1"/>
                <a:r>
                  <a:rPr lang="en-US" dirty="0"/>
                  <a:t>For instance, given public exponent 17,993 and modulus 90,581, the continued fraction expansion of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dirty="0"/>
                  <a:t>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5+ 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29+ 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4+ 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1+ </m:t>
                                    </m:r>
                                    <m:f>
                                      <m:f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3+ </m:t>
                                        </m:r>
                                        <m:f>
                                          <m:f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num>
                                          <m:den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2+ </m:t>
                                            </m:r>
                                            <m:f>
                                              <m:f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num>
                                              <m:den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4+ </m:t>
                                                </m:r>
                                                <m:f>
                                                  <m:f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fPr>
                                                  <m:num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</m:num>
                                                  <m:den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3</m:t>
                                                    </m:r>
                                                  </m:den>
                                                </m:f>
                                              </m:den>
                                            </m:f>
                                          </m:den>
                                        </m:f>
                                      </m:den>
                                    </m:f>
                                  </m:den>
                                </m:f>
                              </m:den>
                            </m:f>
                          </m:den>
                        </m:f>
                      </m:den>
                    </m:f>
                  </m:oMath>
                </a14:m>
                <a:r>
                  <a:rPr lang="en-US" dirty="0"/>
                  <a:t>, or, in linear form, [0; 5, 29, 4, 1, 3, 2, 4, 3]</a:t>
                </a:r>
                <a:br>
                  <a:rPr lang="en-US" dirty="0"/>
                </a:b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EBB07A-E672-417F-B39D-A712058B45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767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14BB3-35A5-4657-A1EF-DDCD7F4D5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Low private exponent(Wiener’s Attack, Continued)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EBB07A-E672-417F-B39D-A712058B45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Convergents are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den>
                    </m:f>
                  </m:oMath>
                </a14:m>
                <a:r>
                  <a:rPr lang="en-US" dirty="0"/>
                  <a:t> = 0,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29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146</m:t>
                        </m:r>
                      </m:den>
                    </m:f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589</m:t>
                        </m:r>
                      </m:den>
                    </m:f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46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73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555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2794</m:t>
                        </m:r>
                      </m:den>
                    </m:f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256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6323</m:t>
                        </m:r>
                      </m:den>
                    </m:f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5579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28086</m:t>
                        </m:r>
                      </m:den>
                    </m:f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17993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90851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Test </a:t>
                </a:r>
                <a:r>
                  <a:rPr lang="en-US" dirty="0" err="1"/>
                  <a:t>convergents</a:t>
                </a:r>
                <a:r>
                  <a:rPr lang="en-US" dirty="0"/>
                  <a:t> until the following equation has real solutions:</a:t>
                </a:r>
              </a:p>
              <a:p>
                <a:pPr lvl="1"/>
                <a:r>
                  <a:rPr lang="en-US" dirty="0"/>
                  <a:t>X</a:t>
                </a:r>
                <a:r>
                  <a:rPr lang="en-US" baseline="30000" dirty="0"/>
                  <a:t>2</a:t>
                </a:r>
                <a:r>
                  <a:rPr lang="en-US" dirty="0"/>
                  <a:t>  - ((N -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−1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den>
                    </m:f>
                  </m:oMath>
                </a14:m>
                <a:r>
                  <a:rPr lang="en-US" dirty="0"/>
                  <a:t>) + 1)x + n = 0</a:t>
                </a:r>
              </a:p>
              <a:p>
                <a:r>
                  <a:rPr lang="en-US" dirty="0"/>
                  <a:t>The roots of the above equation will be the factors of your modulus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EBB07A-E672-417F-B39D-A712058B45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8584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A3B4F-1397-4F47-8AEB-EC0765F0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cap="none" dirty="0"/>
              <a:t>ATtirmI/WJQP8+C6kL0NQgph+0g2uqigkoX8BQT+m+Iwy3RxkwKkkNY4iizvrDlwroG6U0LMHrAjZksiWZ87Vg==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FBCD7-B0F6-49CF-960D-E241D7D51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really a whole lot to say here… If your modulus has a known factorization, you’re </a:t>
            </a:r>
            <a:r>
              <a:rPr lang="en-US" dirty="0" err="1"/>
              <a:t>kinda</a:t>
            </a:r>
            <a:r>
              <a:rPr lang="en-US" dirty="0"/>
              <a:t> screwed.</a:t>
            </a:r>
          </a:p>
          <a:p>
            <a:r>
              <a:rPr lang="en-US" dirty="0"/>
              <a:t>No amount of security will protect you if the information is already out there. See: rainbow tables.</a:t>
            </a:r>
          </a:p>
        </p:txBody>
      </p:sp>
    </p:spTree>
    <p:extLst>
      <p:ext uri="{BB962C8B-B14F-4D97-AF65-F5344CB8AC3E}">
        <p14:creationId xmlns:p14="http://schemas.microsoft.com/office/powerpoint/2010/main" val="3665148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A3B4F-1397-4F47-8AEB-EC0765F0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Known factorizations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FBCD7-B0F6-49CF-960D-E241D7D51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really a whole lot to say here… If your modulus has a known factorization, you’re </a:t>
            </a:r>
            <a:r>
              <a:rPr lang="en-US" dirty="0" err="1"/>
              <a:t>kinda</a:t>
            </a:r>
            <a:r>
              <a:rPr lang="en-US" dirty="0"/>
              <a:t> screwed.</a:t>
            </a:r>
          </a:p>
          <a:p>
            <a:r>
              <a:rPr lang="en-US" dirty="0"/>
              <a:t>No amount of security will protect you if the information is already out there. See: rainbow tables.</a:t>
            </a:r>
          </a:p>
        </p:txBody>
      </p:sp>
    </p:spTree>
    <p:extLst>
      <p:ext uri="{BB962C8B-B14F-4D97-AF65-F5344CB8AC3E}">
        <p14:creationId xmlns:p14="http://schemas.microsoft.com/office/powerpoint/2010/main" val="2974221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00648-F9A0-4D5D-9A6B-B8B9D4774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cap="none" dirty="0"/>
              <a:t>sejLL+m8qN48o2N1hi6n+jV5fDgwOVNzYlaTD4+jKxu2teGFHL6X9J7xzAt0H08Bo77E3XqGCo6KvAAn1y3hqw==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544F4-1449-454A-ACA9-39EE66A9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762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39D56169-4870-4908-8F4A-F23D3D138A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9"/>
          <a:stretch/>
        </p:blipFill>
        <p:spPr>
          <a:xfrm>
            <a:off x="20" y="-132081"/>
            <a:ext cx="1219198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D22FFB-9473-44A8-9830-5E76AD5D84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9534" y="504966"/>
            <a:ext cx="8952932" cy="304321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RSA and the Rise of Quantum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DBDCE-8C4C-48FC-A4F5-2D1521285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0191" y="3749746"/>
            <a:ext cx="6291618" cy="2208321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LiaMBrookhartfebruary42022</a:t>
            </a:r>
          </a:p>
        </p:txBody>
      </p:sp>
    </p:spTree>
    <p:extLst>
      <p:ext uri="{BB962C8B-B14F-4D97-AF65-F5344CB8AC3E}">
        <p14:creationId xmlns:p14="http://schemas.microsoft.com/office/powerpoint/2010/main" val="742132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00648-F9A0-4D5D-9A6B-B8B9D4774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Timing attacks (Kocher)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544F4-1449-454A-ACA9-39EE66A9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543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D90E2-F852-4070-8A8F-AAC38ECA8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AD84D-72F7-4BFC-BF8C-EC9C00DF4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Shor’s Algorithm</a:t>
            </a:r>
          </a:p>
          <a:p>
            <a:pPr lvl="1"/>
            <a:r>
              <a:rPr lang="en-US" dirty="0"/>
              <a:t>Suppose we have a number that we know is the multiple of two primes, say, 57,996,511,214,023,134,147,551,927,572,747,727,074,259,762,800,050,285,360,155,793,732,008,227,782,157 (extracted from the Dice CTF that is currently going on)</a:t>
            </a:r>
          </a:p>
          <a:p>
            <a:pPr lvl="1"/>
            <a:r>
              <a:rPr lang="en-US" dirty="0"/>
              <a:t>For any random, crappy guess g we make at a prime factor, say, 357,686,312,646,216,567,629,137 </a:t>
            </a:r>
            <a:r>
              <a:rPr lang="en-US" dirty="0" err="1"/>
              <a:t>g</a:t>
            </a:r>
            <a:r>
              <a:rPr lang="en-US" baseline="30000" dirty="0" err="1"/>
              <a:t>p</a:t>
            </a:r>
            <a:r>
              <a:rPr lang="en-US" baseline="30000" dirty="0"/>
              <a:t>/2</a:t>
            </a:r>
            <a:r>
              <a:rPr lang="en-US" dirty="0"/>
              <a:t> ± 1 is a much better guess, if we can find p such that </a:t>
            </a:r>
            <a:r>
              <a:rPr lang="en-US" dirty="0" err="1"/>
              <a:t>g</a:t>
            </a:r>
            <a:r>
              <a:rPr lang="en-US" baseline="30000" dirty="0" err="1"/>
              <a:t>p</a:t>
            </a:r>
            <a:r>
              <a:rPr lang="en-US" dirty="0"/>
              <a:t> is one more than a multiple of our original number.</a:t>
            </a:r>
          </a:p>
          <a:p>
            <a:pPr lvl="1"/>
            <a:r>
              <a:rPr lang="en-US" dirty="0"/>
              <a:t>Shor’s algorithm uses quantum jiggery-pokery to calculate all possibilities at once in a superposition and output the value of p.</a:t>
            </a:r>
          </a:p>
          <a:p>
            <a:pPr lvl="1"/>
            <a:r>
              <a:rPr lang="en-US" dirty="0"/>
              <a:t>If you’re interested in learning more about this, Minute Physics has a couple of excellent videos on the topic that I highly recommend. Be warned, they definitely require active attention.</a:t>
            </a:r>
          </a:p>
        </p:txBody>
      </p:sp>
    </p:spTree>
    <p:extLst>
      <p:ext uri="{BB962C8B-B14F-4D97-AF65-F5344CB8AC3E}">
        <p14:creationId xmlns:p14="http://schemas.microsoft.com/office/powerpoint/2010/main" val="38748210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AF8AA-55BA-4FE4-84BA-2CF43406B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break some </a:t>
            </a:r>
            <a:r>
              <a:rPr lang="en-US" dirty="0" err="1"/>
              <a:t>rsa</a:t>
            </a:r>
            <a:r>
              <a:rPr lang="en-US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1E4F6-672B-43AF-9D75-91D60CA8F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Tools include:</a:t>
            </a:r>
          </a:p>
          <a:p>
            <a:pPr lvl="1"/>
            <a:r>
              <a:rPr lang="en-US" dirty="0">
                <a:hlinkClick r:id="rId2"/>
              </a:rPr>
              <a:t>https://infosecwriteups.com/rsa-attacks-common-modulus-7bdb34f331a5</a:t>
            </a:r>
            <a:endParaRPr lang="en-US" dirty="0"/>
          </a:p>
          <a:p>
            <a:pPr lvl="2"/>
            <a:r>
              <a:rPr lang="en-US" dirty="0"/>
              <a:t>This website has a Python 2 script for cracking common modulus RSA</a:t>
            </a:r>
          </a:p>
          <a:p>
            <a:pPr lvl="1"/>
            <a:r>
              <a:rPr lang="en-US" dirty="0">
                <a:hlinkClick r:id="rId3"/>
              </a:rPr>
              <a:t>https://github.com/Ganapati/RsaCtfTool/blob/master/attacks/single_key/pastctfprimes.py</a:t>
            </a:r>
            <a:endParaRPr lang="en-US" dirty="0"/>
          </a:p>
          <a:p>
            <a:pPr lvl="2"/>
            <a:r>
              <a:rPr lang="en-US" dirty="0"/>
              <a:t>This Git Repo provides a suite of tools for executing typical attacks on RSA</a:t>
            </a:r>
          </a:p>
          <a:p>
            <a:pPr lvl="2"/>
            <a:r>
              <a:rPr lang="en-US" dirty="0"/>
              <a:t>A good starting point is the command python3 RsaCtfTool.py --</a:t>
            </a:r>
            <a:r>
              <a:rPr lang="en-US" dirty="0" err="1"/>
              <a:t>uncipher</a:t>
            </a:r>
            <a:r>
              <a:rPr lang="en-US" dirty="0"/>
              <a:t> [ciphertext] -n [modulus] -e [encryption exponent]</a:t>
            </a:r>
          </a:p>
          <a:p>
            <a:pPr lvl="1"/>
            <a:r>
              <a:rPr lang="en-US" dirty="0">
                <a:hlinkClick r:id="rId4"/>
              </a:rPr>
              <a:t>https://www.alpertron.com.ar/ECM.HTM</a:t>
            </a:r>
            <a:endParaRPr lang="en-US" dirty="0"/>
          </a:p>
          <a:p>
            <a:pPr lvl="2"/>
            <a:r>
              <a:rPr lang="en-US" dirty="0"/>
              <a:t>This is the fastest publicly available factoring service I have found, factoring 80 digit numbers in about 3 minutes.</a:t>
            </a:r>
          </a:p>
          <a:p>
            <a:pPr lvl="1"/>
            <a:r>
              <a:rPr lang="en-US" dirty="0">
                <a:hlinkClick r:id="rId5"/>
              </a:rPr>
              <a:t>https://en.wikipedia.org/wiki/RSA_numbers</a:t>
            </a:r>
            <a:endParaRPr lang="en-US" dirty="0"/>
          </a:p>
          <a:p>
            <a:pPr lvl="2"/>
            <a:r>
              <a:rPr lang="en-US" dirty="0"/>
              <a:t>There are a few factoring challenges officially issued by RSA that will occasionally pop up in CTF challenges</a:t>
            </a:r>
          </a:p>
        </p:txBody>
      </p:sp>
    </p:spTree>
    <p:extLst>
      <p:ext uri="{BB962C8B-B14F-4D97-AF65-F5344CB8AC3E}">
        <p14:creationId xmlns:p14="http://schemas.microsoft.com/office/powerpoint/2010/main" val="10370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F86EB-F793-4D2C-9051-E167D84BD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Foundations: P = NP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9AEDB-40F2-48D5-A02F-D22A26E58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Sudoku</a:t>
            </a:r>
          </a:p>
          <a:p>
            <a:pPr lvl="1"/>
            <a:r>
              <a:rPr lang="en-US" dirty="0"/>
              <a:t>Menu selection</a:t>
            </a:r>
          </a:p>
        </p:txBody>
      </p:sp>
    </p:spTree>
    <p:extLst>
      <p:ext uri="{BB962C8B-B14F-4D97-AF65-F5344CB8AC3E}">
        <p14:creationId xmlns:p14="http://schemas.microsoft.com/office/powerpoint/2010/main" val="534946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FDFB-D6D1-4B5D-B088-D5AD8CE3C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Foundations: Modular Arithmetic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AC0CC-00AA-4877-940F-71A5D7ADD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Often thought of as being on a “clock”</a:t>
            </a:r>
          </a:p>
          <a:p>
            <a:pPr lvl="1"/>
            <a:r>
              <a:rPr lang="en-US" dirty="0"/>
              <a:t>6:00 + 7 hours = 1:00 =&gt; 6 + 7 = 1 (mod 12)</a:t>
            </a:r>
          </a:p>
          <a:p>
            <a:pPr lvl="1"/>
            <a:r>
              <a:rPr lang="en-US" dirty="0"/>
              <a:t>47 * 19 = x (mod 71)</a:t>
            </a:r>
          </a:p>
          <a:p>
            <a:pPr lvl="2"/>
            <a:r>
              <a:rPr lang="en-US" dirty="0"/>
              <a:t>On a computer, use “%”</a:t>
            </a:r>
          </a:p>
          <a:p>
            <a:pPr lvl="2"/>
            <a:r>
              <a:rPr lang="en-US" dirty="0"/>
              <a:t>On a calculator or by hand:</a:t>
            </a:r>
          </a:p>
          <a:p>
            <a:pPr lvl="3"/>
            <a:r>
              <a:rPr lang="en-US" dirty="0"/>
              <a:t>Compute 47 * 19 </a:t>
            </a:r>
            <a:r>
              <a:rPr lang="en-US" dirty="0">
                <a:solidFill>
                  <a:srgbClr val="FF0000"/>
                </a:solidFill>
              </a:rPr>
              <a:t>[893]</a:t>
            </a:r>
          </a:p>
          <a:p>
            <a:pPr lvl="3"/>
            <a:r>
              <a:rPr lang="en-US" dirty="0"/>
              <a:t>Compute (47 * 19) / 71, but keep only the integer portion </a:t>
            </a:r>
            <a:r>
              <a:rPr lang="en-US" dirty="0">
                <a:solidFill>
                  <a:srgbClr val="FF0000"/>
                </a:solidFill>
              </a:rPr>
              <a:t>[12]</a:t>
            </a:r>
          </a:p>
          <a:p>
            <a:pPr lvl="3"/>
            <a:r>
              <a:rPr lang="en-US" dirty="0"/>
              <a:t>Multiply 71 by your answer from the previous step </a:t>
            </a:r>
            <a:r>
              <a:rPr lang="en-US" dirty="0">
                <a:solidFill>
                  <a:srgbClr val="FF0000"/>
                </a:solidFill>
              </a:rPr>
              <a:t>[852]</a:t>
            </a:r>
          </a:p>
          <a:p>
            <a:pPr lvl="3"/>
            <a:r>
              <a:rPr lang="en-US" dirty="0"/>
              <a:t>Subtract step 3 from step 1 to get your answer </a:t>
            </a:r>
            <a:r>
              <a:rPr lang="en-US" dirty="0">
                <a:solidFill>
                  <a:srgbClr val="FF0000"/>
                </a:solidFill>
              </a:rPr>
              <a:t>[41]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898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DE323-6F6F-424F-AF7A-F6700308F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Foundations: Modular Arithmetic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D9482-BA48-4DEB-BF20-9423273AF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operations that work in normal arithmetic work in the modular space as well, division being the exception.</a:t>
            </a:r>
          </a:p>
          <a:p>
            <a:r>
              <a:rPr lang="en-US" dirty="0"/>
              <a:t>RSA is built on modular exponentiation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6</a:t>
            </a:r>
            <a:r>
              <a:rPr lang="en-US" dirty="0"/>
              <a:t> = 4 (mod 30)</a:t>
            </a:r>
          </a:p>
          <a:p>
            <a:pPr lvl="1"/>
            <a:r>
              <a:rPr lang="en-US" dirty="0"/>
              <a:t>3</a:t>
            </a:r>
            <a:r>
              <a:rPr lang="en-US" baseline="30000" dirty="0"/>
              <a:t>5</a:t>
            </a:r>
            <a:r>
              <a:rPr lang="en-US" dirty="0"/>
              <a:t> = x (mod 30)</a:t>
            </a:r>
          </a:p>
        </p:txBody>
      </p:sp>
    </p:spTree>
    <p:extLst>
      <p:ext uri="{BB962C8B-B14F-4D97-AF65-F5344CB8AC3E}">
        <p14:creationId xmlns:p14="http://schemas.microsoft.com/office/powerpoint/2010/main" val="4156670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7EFF0-3BEA-4DAA-AF78-F8C9C61AD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600" cap="none" dirty="0"/>
              <a:t>JA+YbLbv7DpDU2dQgY6+wLd2JTQ45oNewUl0iTOdKWrAZd73apQEqi6k5qKUfLbBrhJYxtpopDbLyIegKs1UHEEP5frt8m3ney/tJTijbTcVwgsyNcZz3vmQhggMOdFPVXyiugbldppkdsrHHHLwAcRhTWmlMASEvQCDjV9wRgw=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EF632-2BB7-422D-B5D9-BCCFC3E61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478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7EFF0-3BEA-4DAA-AF78-F8C9C61AD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rsa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EF632-2BB7-422D-B5D9-BCCFC3E61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Rivest-Shamir-Adleman</a:t>
            </a:r>
          </a:p>
          <a:p>
            <a:r>
              <a:rPr lang="en-US" dirty="0"/>
              <a:t>First publicly released in 1977</a:t>
            </a:r>
          </a:p>
          <a:p>
            <a:pPr lvl="1"/>
            <a:r>
              <a:rPr lang="en-US" dirty="0"/>
              <a:t>Equivalent system developed by British Intelligence in 1973, declassified in 1997</a:t>
            </a:r>
          </a:p>
          <a:p>
            <a:r>
              <a:rPr lang="en-US" dirty="0"/>
              <a:t>Example of public/private key, or asymmetric, cryptography</a:t>
            </a:r>
          </a:p>
          <a:p>
            <a:r>
              <a:rPr lang="en-US" dirty="0"/>
              <a:t>Based on the fundamental difficulty of factoring large numbers on a classical computer</a:t>
            </a:r>
          </a:p>
          <a:p>
            <a:r>
              <a:rPr lang="en-US" dirty="0"/>
              <a:t>Relatively slow to encrypt and decrypt</a:t>
            </a:r>
          </a:p>
        </p:txBody>
      </p:sp>
    </p:spTree>
    <p:extLst>
      <p:ext uri="{BB962C8B-B14F-4D97-AF65-F5344CB8AC3E}">
        <p14:creationId xmlns:p14="http://schemas.microsoft.com/office/powerpoint/2010/main" val="3904384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0DDB5-1587-4C1A-8604-AA3C12E7D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recognize RSA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6425C-FEF3-46CD-9DA3-55679B651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200" dirty="0"/>
              <a:t>On CTFs, RSA problems will often be represented with three values, “N,” “E,” and “C.”</a:t>
            </a:r>
          </a:p>
          <a:p>
            <a:pPr lvl="1"/>
            <a:r>
              <a:rPr lang="en-US" sz="2200" dirty="0"/>
              <a:t>In this case, “N” is the modulus, “E” is the encryption exponent, and “C” is the ciphertext.</a:t>
            </a:r>
          </a:p>
          <a:p>
            <a:r>
              <a:rPr lang="en-US" sz="2200" dirty="0"/>
              <a:t>In real life, RSA public keys will usually look something more like this:</a:t>
            </a:r>
          </a:p>
          <a:p>
            <a:pPr marL="457200" lvl="1" indent="0">
              <a:buNone/>
            </a:pPr>
            <a:r>
              <a:rPr lang="en-US" sz="1500" dirty="0"/>
              <a:t>-----BEGIN PUBLIC KEY-----</a:t>
            </a:r>
          </a:p>
          <a:p>
            <a:pPr marL="457200" lvl="1" indent="0">
              <a:buNone/>
            </a:pPr>
            <a:r>
              <a:rPr lang="en-US" sz="1500" dirty="0"/>
              <a:t>MIGeMA0GCSqGSIb3DQEBAQUAA4GMADCBiAKBgGjGG7hdgomcBeLHHhKmISiavPk3</a:t>
            </a:r>
          </a:p>
          <a:p>
            <a:pPr marL="457200" lvl="1" indent="0">
              <a:buNone/>
            </a:pPr>
            <a:r>
              <a:rPr lang="en-US" sz="1500" dirty="0"/>
              <a:t>KPMHhdkjrTCDOda7C52232giTFxBbwcCGZx5N5H728x6UQ4AUTiR3eRc+k5ONbUO</a:t>
            </a:r>
          </a:p>
          <a:p>
            <a:pPr marL="457200" lvl="1" indent="0">
              <a:buNone/>
            </a:pPr>
            <a:r>
              <a:rPr lang="en-US" sz="1500" dirty="0"/>
              <a:t>XE5MyQHYEgfMX6Z5OETUGLWHwh3lR7wChoA7jt+Fue6D638KE9bN4koa/OmO2CxM</a:t>
            </a:r>
          </a:p>
          <a:p>
            <a:pPr marL="457200" lvl="1" indent="0">
              <a:buNone/>
            </a:pPr>
            <a:r>
              <a:rPr lang="en-US" sz="1500" dirty="0"/>
              <a:t>ssEWNv29mcctYNMpAgMBAAE=</a:t>
            </a:r>
          </a:p>
          <a:p>
            <a:pPr marL="457200" lvl="1" indent="0">
              <a:buNone/>
            </a:pPr>
            <a:r>
              <a:rPr lang="en-US" sz="1500" dirty="0"/>
              <a:t>-----END PUBLIC KEY-----</a:t>
            </a:r>
            <a:endParaRPr lang="en-US" dirty="0"/>
          </a:p>
          <a:p>
            <a:r>
              <a:rPr lang="en-US" sz="2200" dirty="0"/>
              <a:t>Which is a Base-64 representation of the modulus and encryption exponent mashed together.</a:t>
            </a:r>
          </a:p>
          <a:p>
            <a:r>
              <a:rPr lang="en-US" sz="2200" dirty="0"/>
              <a:t>You’ll note that this does not actually include a ciphertext. That comes later.</a:t>
            </a:r>
          </a:p>
        </p:txBody>
      </p:sp>
    </p:spTree>
    <p:extLst>
      <p:ext uri="{BB962C8B-B14F-4D97-AF65-F5344CB8AC3E}">
        <p14:creationId xmlns:p14="http://schemas.microsoft.com/office/powerpoint/2010/main" val="2351234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168BF-D14B-42E1-9403-EC2DE61DE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maths</a:t>
            </a:r>
            <a:r>
              <a:rPr lang="en-US" dirty="0"/>
              <a:t> of </a:t>
            </a:r>
            <a:r>
              <a:rPr lang="en-US" dirty="0" err="1"/>
              <a:t>rsa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E935C-7EF0-4A0C-9842-7DC3842D63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Using our two standard communicators, Alice and Bob.</a:t>
            </a:r>
          </a:p>
          <a:p>
            <a:pPr lvl="1"/>
            <a:r>
              <a:rPr lang="en-US" dirty="0"/>
              <a:t>Alice wants to send a message to Bob.</a:t>
            </a:r>
          </a:p>
          <a:p>
            <a:pPr lvl="1"/>
            <a:r>
              <a:rPr lang="en-US" dirty="0"/>
              <a:t>Bob chooses two large prime numbers, </a:t>
            </a:r>
            <a:r>
              <a:rPr lang="en-US" i="1" dirty="0"/>
              <a:t>p</a:t>
            </a:r>
            <a:r>
              <a:rPr lang="en-US" dirty="0"/>
              <a:t> and </a:t>
            </a:r>
            <a:r>
              <a:rPr lang="en-US" i="1" dirty="0"/>
              <a:t>q</a:t>
            </a:r>
            <a:r>
              <a:rPr lang="en-US" dirty="0"/>
              <a:t>, and computes a modulus n such that </a:t>
            </a:r>
            <a:r>
              <a:rPr lang="en-US" i="1" dirty="0"/>
              <a:t>n = </a:t>
            </a:r>
            <a:r>
              <a:rPr lang="en-US" i="1" dirty="0" err="1"/>
              <a:t>pq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Bob also chooses an encryption exponent, </a:t>
            </a:r>
            <a:r>
              <a:rPr lang="en-US" i="1" dirty="0"/>
              <a:t>e</a:t>
            </a:r>
            <a:r>
              <a:rPr lang="en-US" dirty="0"/>
              <a:t>, such that </a:t>
            </a:r>
            <a:r>
              <a:rPr lang="en-US" dirty="0" err="1"/>
              <a:t>gcd</a:t>
            </a:r>
            <a:r>
              <a:rPr lang="en-US" dirty="0"/>
              <a:t>(</a:t>
            </a:r>
            <a:r>
              <a:rPr lang="en-US" i="1" dirty="0"/>
              <a:t>e</a:t>
            </a:r>
            <a:r>
              <a:rPr lang="en-US" dirty="0"/>
              <a:t>, (</a:t>
            </a:r>
            <a:r>
              <a:rPr lang="en-US" i="1" dirty="0"/>
              <a:t>p</a:t>
            </a:r>
            <a:r>
              <a:rPr lang="en-US" dirty="0"/>
              <a:t> – 1)(</a:t>
            </a:r>
            <a:r>
              <a:rPr lang="en-US" i="1" dirty="0"/>
              <a:t>q</a:t>
            </a:r>
            <a:r>
              <a:rPr lang="en-US" dirty="0"/>
              <a:t> – 1)) = 1</a:t>
            </a:r>
          </a:p>
          <a:p>
            <a:pPr lvl="1"/>
            <a:r>
              <a:rPr lang="en-US" dirty="0"/>
              <a:t>Bob computes </a:t>
            </a:r>
            <a:r>
              <a:rPr lang="en-US" i="1" dirty="0"/>
              <a:t>d</a:t>
            </a:r>
            <a:r>
              <a:rPr lang="en-US" dirty="0"/>
              <a:t> such that </a:t>
            </a:r>
            <a:r>
              <a:rPr lang="en-US" i="1" dirty="0"/>
              <a:t>de 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≡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1 (mod (</a:t>
            </a:r>
            <a:r>
              <a:rPr lang="en-US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 </a:t>
            </a:r>
            <a:r>
              <a:rPr lang="en-US" b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– 1)(</a:t>
            </a:r>
            <a:r>
              <a:rPr lang="en-US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q </a:t>
            </a:r>
            <a:r>
              <a:rPr lang="en-US" i="1" dirty="0">
                <a:solidFill>
                  <a:srgbClr val="202122"/>
                </a:solidFill>
                <a:latin typeface="Arial" panose="020B0604020202020204" pitchFamily="34" charset="0"/>
              </a:rPr>
              <a:t>– 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1))</a:t>
            </a:r>
          </a:p>
          <a:p>
            <a:pPr lvl="2"/>
            <a:r>
              <a:rPr lang="en-US" b="0" i="0" dirty="0">
                <a:solidFill>
                  <a:srgbClr val="202122"/>
                </a:solidFill>
                <a:effectLst/>
              </a:rPr>
              <a:t>≡ means congruence, and is </a:t>
            </a:r>
            <a:r>
              <a:rPr lang="en-US" dirty="0">
                <a:solidFill>
                  <a:srgbClr val="202122"/>
                </a:solidFill>
              </a:rPr>
              <a:t>primarily used in modular arithmetic. For instance, 5 </a:t>
            </a:r>
            <a:r>
              <a:rPr lang="en-US" b="0" i="0" dirty="0">
                <a:solidFill>
                  <a:srgbClr val="202122"/>
                </a:solidFill>
                <a:effectLst/>
              </a:rPr>
              <a:t>≡</a:t>
            </a:r>
            <a:r>
              <a:rPr lang="en-US" dirty="0">
                <a:solidFill>
                  <a:srgbClr val="202122"/>
                </a:solidFill>
              </a:rPr>
              <a:t> 2 (mod 3), 16 </a:t>
            </a:r>
            <a:r>
              <a:rPr lang="en-US" b="0" i="0" dirty="0">
                <a:solidFill>
                  <a:srgbClr val="202122"/>
                </a:solidFill>
                <a:effectLst/>
              </a:rPr>
              <a:t>≡</a:t>
            </a:r>
            <a:r>
              <a:rPr lang="en-US" dirty="0">
                <a:solidFill>
                  <a:srgbClr val="202122"/>
                </a:solidFill>
              </a:rPr>
              <a:t> 1 (mod 5), etc.</a:t>
            </a:r>
          </a:p>
          <a:p>
            <a:pPr lvl="1"/>
            <a:r>
              <a:rPr lang="en-US" dirty="0">
                <a:solidFill>
                  <a:srgbClr val="202122"/>
                </a:solidFill>
              </a:rPr>
              <a:t>Bob makes </a:t>
            </a:r>
            <a:r>
              <a:rPr lang="en-US" i="1" dirty="0">
                <a:solidFill>
                  <a:srgbClr val="202122"/>
                </a:solidFill>
              </a:rPr>
              <a:t>n </a:t>
            </a:r>
            <a:r>
              <a:rPr lang="en-US" dirty="0">
                <a:solidFill>
                  <a:srgbClr val="202122"/>
                </a:solidFill>
              </a:rPr>
              <a:t>and </a:t>
            </a:r>
            <a:r>
              <a:rPr lang="en-US" i="1" dirty="0">
                <a:solidFill>
                  <a:srgbClr val="202122"/>
                </a:solidFill>
              </a:rPr>
              <a:t>e </a:t>
            </a:r>
            <a:r>
              <a:rPr lang="en-US" dirty="0">
                <a:solidFill>
                  <a:srgbClr val="202122"/>
                </a:solidFill>
              </a:rPr>
              <a:t>public, and keeps </a:t>
            </a:r>
            <a:r>
              <a:rPr lang="en-US" i="1" dirty="0">
                <a:solidFill>
                  <a:srgbClr val="202122"/>
                </a:solidFill>
              </a:rPr>
              <a:t>p</a:t>
            </a:r>
            <a:r>
              <a:rPr lang="en-US" dirty="0">
                <a:solidFill>
                  <a:srgbClr val="202122"/>
                </a:solidFill>
              </a:rPr>
              <a:t>, </a:t>
            </a:r>
            <a:r>
              <a:rPr lang="en-US" i="1" dirty="0">
                <a:solidFill>
                  <a:srgbClr val="202122"/>
                </a:solidFill>
              </a:rPr>
              <a:t>q</a:t>
            </a:r>
            <a:r>
              <a:rPr lang="en-US" dirty="0">
                <a:solidFill>
                  <a:srgbClr val="202122"/>
                </a:solidFill>
              </a:rPr>
              <a:t>, and </a:t>
            </a:r>
            <a:r>
              <a:rPr lang="en-US" i="1" dirty="0">
                <a:solidFill>
                  <a:srgbClr val="202122"/>
                </a:solidFill>
              </a:rPr>
              <a:t>d</a:t>
            </a:r>
            <a:r>
              <a:rPr lang="en-US" dirty="0">
                <a:solidFill>
                  <a:srgbClr val="202122"/>
                </a:solidFill>
              </a:rPr>
              <a:t> private.</a:t>
            </a:r>
          </a:p>
          <a:p>
            <a:pPr lvl="1"/>
            <a:r>
              <a:rPr lang="en-US" dirty="0">
                <a:solidFill>
                  <a:srgbClr val="202122"/>
                </a:solidFill>
              </a:rPr>
              <a:t>Alice converts her message to an integer </a:t>
            </a:r>
            <a:r>
              <a:rPr lang="en-US" i="1" dirty="0">
                <a:solidFill>
                  <a:srgbClr val="202122"/>
                </a:solidFill>
              </a:rPr>
              <a:t>m</a:t>
            </a:r>
            <a:r>
              <a:rPr lang="en-US" dirty="0">
                <a:solidFill>
                  <a:srgbClr val="202122"/>
                </a:solidFill>
              </a:rPr>
              <a:t> and encrypts </a:t>
            </a:r>
            <a:r>
              <a:rPr lang="en-US" i="1" dirty="0">
                <a:solidFill>
                  <a:srgbClr val="202122"/>
                </a:solidFill>
              </a:rPr>
              <a:t>m</a:t>
            </a:r>
            <a:r>
              <a:rPr lang="en-US" dirty="0">
                <a:solidFill>
                  <a:srgbClr val="202122"/>
                </a:solidFill>
              </a:rPr>
              <a:t> as </a:t>
            </a:r>
            <a:r>
              <a:rPr lang="en-US" i="1" dirty="0">
                <a:solidFill>
                  <a:srgbClr val="202122"/>
                </a:solidFill>
              </a:rPr>
              <a:t>c</a:t>
            </a:r>
            <a:r>
              <a:rPr lang="en-US" dirty="0">
                <a:solidFill>
                  <a:srgbClr val="202122"/>
                </a:solidFill>
              </a:rPr>
              <a:t> </a:t>
            </a:r>
            <a:r>
              <a:rPr lang="en-US" b="0" i="0" dirty="0">
                <a:solidFill>
                  <a:srgbClr val="202122"/>
                </a:solidFill>
                <a:effectLst/>
              </a:rPr>
              <a:t>≡ </a:t>
            </a:r>
            <a:r>
              <a:rPr lang="en-US" b="0" i="1" dirty="0">
                <a:solidFill>
                  <a:srgbClr val="202122"/>
                </a:solidFill>
                <a:effectLst/>
              </a:rPr>
              <a:t>m</a:t>
            </a:r>
            <a:r>
              <a:rPr lang="en-US" b="0" i="1" baseline="30000" dirty="0">
                <a:solidFill>
                  <a:srgbClr val="202122"/>
                </a:solidFill>
                <a:effectLst/>
              </a:rPr>
              <a:t>e</a:t>
            </a:r>
            <a:r>
              <a:rPr lang="en-US" baseline="30000" dirty="0">
                <a:solidFill>
                  <a:srgbClr val="202122"/>
                </a:solidFill>
              </a:rPr>
              <a:t> </a:t>
            </a:r>
            <a:r>
              <a:rPr lang="en-US" dirty="0">
                <a:solidFill>
                  <a:srgbClr val="202122"/>
                </a:solidFill>
              </a:rPr>
              <a:t>(mod </a:t>
            </a:r>
            <a:r>
              <a:rPr lang="en-US" i="1" dirty="0">
                <a:solidFill>
                  <a:srgbClr val="202122"/>
                </a:solidFill>
              </a:rPr>
              <a:t>n</a:t>
            </a:r>
            <a:r>
              <a:rPr lang="en-US" dirty="0">
                <a:solidFill>
                  <a:srgbClr val="202122"/>
                </a:solidFill>
              </a:rPr>
              <a:t>), then sends </a:t>
            </a:r>
            <a:r>
              <a:rPr lang="en-US" i="1" dirty="0">
                <a:solidFill>
                  <a:srgbClr val="202122"/>
                </a:solidFill>
              </a:rPr>
              <a:t>c </a:t>
            </a:r>
            <a:r>
              <a:rPr lang="en-US" dirty="0">
                <a:solidFill>
                  <a:srgbClr val="202122"/>
                </a:solidFill>
              </a:rPr>
              <a:t>to Bob</a:t>
            </a:r>
          </a:p>
          <a:p>
            <a:pPr lvl="1"/>
            <a:r>
              <a:rPr lang="en-US" dirty="0">
                <a:solidFill>
                  <a:srgbClr val="202122"/>
                </a:solidFill>
              </a:rPr>
              <a:t>Bob decrypts the message by computing </a:t>
            </a:r>
            <a:r>
              <a:rPr lang="en-US" i="1" dirty="0">
                <a:solidFill>
                  <a:srgbClr val="202122"/>
                </a:solidFill>
              </a:rPr>
              <a:t>m</a:t>
            </a:r>
            <a:r>
              <a:rPr lang="en-US" dirty="0">
                <a:solidFill>
                  <a:srgbClr val="202122"/>
                </a:solidFill>
              </a:rPr>
              <a:t> </a:t>
            </a:r>
            <a:r>
              <a:rPr lang="en-US" b="0" i="0" dirty="0">
                <a:solidFill>
                  <a:srgbClr val="202122"/>
                </a:solidFill>
                <a:effectLst/>
              </a:rPr>
              <a:t>≡</a:t>
            </a:r>
            <a:r>
              <a:rPr lang="en-US" dirty="0">
                <a:solidFill>
                  <a:srgbClr val="202122"/>
                </a:solidFill>
              </a:rPr>
              <a:t> </a:t>
            </a:r>
            <a:r>
              <a:rPr lang="en-US" i="1" dirty="0">
                <a:solidFill>
                  <a:srgbClr val="202122"/>
                </a:solidFill>
              </a:rPr>
              <a:t>c</a:t>
            </a:r>
            <a:r>
              <a:rPr lang="en-US" i="1" baseline="30000" dirty="0">
                <a:solidFill>
                  <a:srgbClr val="202122"/>
                </a:solidFill>
              </a:rPr>
              <a:t>d</a:t>
            </a:r>
            <a:r>
              <a:rPr lang="en-US" dirty="0">
                <a:solidFill>
                  <a:srgbClr val="202122"/>
                </a:solidFill>
              </a:rPr>
              <a:t> (mod </a:t>
            </a:r>
            <a:r>
              <a:rPr lang="en-US" i="1" dirty="0">
                <a:solidFill>
                  <a:srgbClr val="202122"/>
                </a:solidFill>
              </a:rPr>
              <a:t>n</a:t>
            </a:r>
            <a:r>
              <a:rPr lang="en-US" dirty="0">
                <a:solidFill>
                  <a:srgbClr val="202122"/>
                </a:solidFill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422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radientRise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1512</Words>
  <Application>Microsoft Office PowerPoint</Application>
  <PresentationFormat>Widescreen</PresentationFormat>
  <Paragraphs>112</Paragraphs>
  <Slides>22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Cambria Math</vt:lpstr>
      <vt:lpstr>Gill Sans Nova</vt:lpstr>
      <vt:lpstr>GradientRiseVTI</vt:lpstr>
      <vt:lpstr>FAuEanGel3rugTVFVCD4GzC+iP1zMjsFDaApzEMhWHLYB1pj2cPkfvNc4Bb6ecB9xkd5o9g6xmi7LMu5fcHanXO/h8BrKj0ww+zh/7dhXf+qZyEFU4a9poFduqCP/Zh+CELTLo/gLEjPHMI7CmE9qZRGvcGL+oVCVsyxlJLX5Uo=</vt:lpstr>
      <vt:lpstr>RSA and the Rise of Quantum Computing</vt:lpstr>
      <vt:lpstr>Foundations: P = NP</vt:lpstr>
      <vt:lpstr>Foundations: Modular Arithmetic</vt:lpstr>
      <vt:lpstr>Foundations: Modular Arithmetic</vt:lpstr>
      <vt:lpstr>JA+YbLbv7DpDU2dQgY6+wLd2JTQ45oNewUl0iTOdKWrAZd73apQEqi6k5qKUfLbBrhJYxtpopDbLyIegKs1UHEEP5frt8m3ney/tJTijbTcVwgsyNcZz3vmQhggMOdFPVXyiugbldppkdsrHHHLwAcRhTWmlMASEvQCDjV9wRgw=</vt:lpstr>
      <vt:lpstr>What is rsa</vt:lpstr>
      <vt:lpstr>How to recognize RSA</vt:lpstr>
      <vt:lpstr>The maths of rsa</vt:lpstr>
      <vt:lpstr>RpRB/7FdtDHIeTi+i3pDUXQRVgHrhKJ82g/IX5ZEsW5sHE8hhx10Y2HUBVhEJt1lIzcIjfuIStZbgIDzT/X3iNIm/LUuMoF9aJ+vpPJMQXGsMYLlvjWMY2yaSTvNA/ZG1GnwYJs0+xOOXHYjGxpNgYAPO6//XqQO18JrBGkt9FuLJdOgRKFZmS7uFn4Gr5sjYDFowULBqaWT7j73bntASrBRdMs7hxWfjN63N1T+Pt+KD3eYwr+Kz+N+Lwyyd5FX2+EhmJL81/zEfrN4DkE4tjzLQfLNblENv514jt9U20RGcPKtF7EXAvds4iGgwT8A7X/XPvtzVPP0jKmGzMnPeQ==</vt:lpstr>
      <vt:lpstr>Common attacks on rsa</vt:lpstr>
      <vt:lpstr>LI+dbjBx1vF+W/aqw8gk1LzgbHKILV5gWXMN/bqYP3cKmkeeseW4E7pXjDVssrh5rru7MZdiqdeeyBf0zU3Uag==</vt:lpstr>
      <vt:lpstr>Common modulus</vt:lpstr>
      <vt:lpstr>uxQShtT5LjW0uPcJLYH1kUUEKPtFGhBRGN4ivYfGVDnaW31cUsxGqQdYqZl/EDHLU/5oBmKiw/uiHo8KjOpIUQ==</vt:lpstr>
      <vt:lpstr>Low private exponent(Wiener’s Attack)</vt:lpstr>
      <vt:lpstr>Low private exponent(Wiener’s Attack, Continued)</vt:lpstr>
      <vt:lpstr>ATtirmI/WJQP8+C6kL0NQgph+0g2uqigkoX8BQT+m+Iwy3RxkwKkkNY4iizvrDlwroG6U0LMHrAjZksiWZ87Vg==</vt:lpstr>
      <vt:lpstr>Known factorizations</vt:lpstr>
      <vt:lpstr>sejLL+m8qN48o2N1hi6n+jV5fDgwOVNzYlaTD4+jKxu2teGFHL6X9J7xzAt0H08Bo77E3XqGCo6KvAAn1y3hqw==</vt:lpstr>
      <vt:lpstr>Timing attacks (Kocher)</vt:lpstr>
      <vt:lpstr>Quantum Computers</vt:lpstr>
      <vt:lpstr>Let’s break some rsa!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FAuEanGel3rugTVFVCD4GzC+iP1zMjsFDaApzEMhWHLYB1pj2cPkfvNc4Bb6ecB9xkd5o9g6xmi7LMu5fcHanXO/h8BrKj0ww+zh/7dhXf+qZyEFU4a9poFduqCP/Zh+CELTLo/gLEjPHMI7CmE9qZRGvcGL+oVCVsyxlJLX5Uo=</dc:title>
  <dc:creator>Liam Brookhart</dc:creator>
  <cp:lastModifiedBy>Liam Brookhart</cp:lastModifiedBy>
  <cp:revision>1</cp:revision>
  <dcterms:created xsi:type="dcterms:W3CDTF">2022-02-04T22:42:38Z</dcterms:created>
  <dcterms:modified xsi:type="dcterms:W3CDTF">2022-02-05T00:59:55Z</dcterms:modified>
</cp:coreProperties>
</file>

<file path=docProps/thumbnail.jpeg>
</file>